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2" r:id="rId6"/>
    <p:sldId id="260" r:id="rId7"/>
    <p:sldId id="268" r:id="rId8"/>
    <p:sldId id="261" r:id="rId9"/>
    <p:sldId id="263" r:id="rId10"/>
    <p:sldId id="264" r:id="rId11"/>
    <p:sldId id="265" r:id="rId12"/>
    <p:sldId id="266" r:id="rId13"/>
    <p:sldId id="269" r:id="rId14"/>
    <p:sldId id="270" r:id="rId15"/>
    <p:sldId id="271" r:id="rId16"/>
    <p:sldId id="273" r:id="rId17"/>
    <p:sldId id="274" r:id="rId18"/>
    <p:sldId id="267" r:id="rId19"/>
  </p:sldIdLst>
  <p:sldSz cx="9144000" cy="5143500" type="screen16x9"/>
  <p:notesSz cx="6735763" cy="9866313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11">
          <p15:clr>
            <a:srgbClr val="A4A3A4"/>
          </p15:clr>
        </p15:guide>
        <p15:guide id="2" pos="30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CCCCC"/>
    <a:srgbClr val="F3F3F3"/>
    <a:srgbClr val="51A026"/>
    <a:srgbClr val="97D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7" autoAdjust="0"/>
    <p:restoredTop sz="86451" autoAdjust="0"/>
  </p:normalViewPr>
  <p:slideViewPr>
    <p:cSldViewPr>
      <p:cViewPr varScale="1">
        <p:scale>
          <a:sx n="149" d="100"/>
          <a:sy n="149" d="100"/>
        </p:scale>
        <p:origin x="126" y="156"/>
      </p:cViewPr>
      <p:guideLst>
        <p:guide orient="horz" pos="1711"/>
        <p:guide pos="3093"/>
      </p:guideLst>
    </p:cSldViewPr>
  </p:slideViewPr>
  <p:outlineViewPr>
    <p:cViewPr>
      <p:scale>
        <a:sx n="33" d="100"/>
        <a:sy n="33" d="100"/>
      </p:scale>
      <p:origin x="0" y="-51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F83EC8-5A37-40BB-A601-1E8CFF22F26D}" type="datetimeFigureOut">
              <a:rPr lang="nb-NO" smtClean="0"/>
              <a:t>16.09.2014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661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5F2CF-94CC-401F-801A-B50DDBDFF26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07344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22200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I </a:t>
            </a:r>
            <a:r>
              <a:rPr lang="nb-NO" dirty="0" err="1" smtClean="0"/>
              <a:t>Mapbox</a:t>
            </a:r>
            <a:r>
              <a:rPr lang="nb-NO" dirty="0" smtClean="0"/>
              <a:t> GL er det</a:t>
            </a:r>
            <a:r>
              <a:rPr lang="nb-NO" baseline="0" dirty="0" smtClean="0"/>
              <a:t> ikke lenger diskrete zoomnivåer, i stedet er det glidende overgang.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04695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73257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88911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047649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9957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Kystpolygonet</a:t>
            </a:r>
            <a:r>
              <a:rPr lang="nb-NO" dirty="0" smtClean="0"/>
              <a:t> tok jeg ikke inn der og da fordi det tok mye tid og </a:t>
            </a:r>
            <a:r>
              <a:rPr lang="nb-NO" dirty="0" err="1" smtClean="0"/>
              <a:t>rendring</a:t>
            </a:r>
            <a:r>
              <a:rPr lang="nb-NO" dirty="0" smtClean="0"/>
              <a:t>, </a:t>
            </a:r>
            <a:r>
              <a:rPr lang="nb-NO" dirty="0" err="1" smtClean="0"/>
              <a:t>MapBox</a:t>
            </a:r>
            <a:r>
              <a:rPr lang="nb-NO" dirty="0" smtClean="0"/>
              <a:t> Studio fikk hetta.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466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Rotasjon</a:t>
            </a:r>
            <a:r>
              <a:rPr lang="nb-NO" baseline="0" dirty="0" smtClean="0"/>
              <a:t> fungerer som forventet, men innimellom er det rare </a:t>
            </a:r>
            <a:r>
              <a:rPr lang="nb-NO" baseline="0" dirty="0" err="1" smtClean="0"/>
              <a:t>clipping</a:t>
            </a:r>
            <a:r>
              <a:rPr lang="nb-NO" baseline="0" dirty="0" smtClean="0"/>
              <a:t>-effekter der tekst forsvinner og lignende.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64888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841260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18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42825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Det meste er </a:t>
            </a:r>
            <a:r>
              <a:rPr lang="nb-NO" dirty="0" err="1" smtClean="0"/>
              <a:t>open</a:t>
            </a:r>
            <a:r>
              <a:rPr lang="nb-NO" dirty="0" smtClean="0"/>
              <a:t> </a:t>
            </a:r>
            <a:r>
              <a:rPr lang="nb-NO" dirty="0" err="1" smtClean="0"/>
              <a:t>source</a:t>
            </a:r>
            <a:r>
              <a:rPr lang="nb-NO" dirty="0" smtClean="0"/>
              <a:t>, men de</a:t>
            </a:r>
            <a:r>
              <a:rPr lang="nb-NO" baseline="0" dirty="0" smtClean="0"/>
              <a:t> er smarte, </a:t>
            </a:r>
            <a:r>
              <a:rPr lang="nb-NO" dirty="0" smtClean="0"/>
              <a:t>noe av «magien» beholder de for seg selv.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69687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Noen av dere så kanskje mitt og Mats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Taraldsvik’s</a:t>
            </a:r>
            <a:r>
              <a:rPr lang="nb-NO" baseline="0" dirty="0" smtClean="0"/>
              <a:t> foredrag på </a:t>
            </a:r>
            <a:r>
              <a:rPr lang="nb-NO" baseline="0" dirty="0" err="1" smtClean="0"/>
              <a:t>geomatikkdagene</a:t>
            </a:r>
            <a:r>
              <a:rPr lang="nb-NO" baseline="0" dirty="0" smtClean="0"/>
              <a:t> i fjor?</a:t>
            </a:r>
          </a:p>
          <a:p>
            <a:r>
              <a:rPr lang="nb-NO" baseline="0" dirty="0" smtClean="0"/>
              <a:t>Stolt av å kunne si at implementasjonen til </a:t>
            </a:r>
            <a:r>
              <a:rPr lang="nb-NO" baseline="0" dirty="0" err="1" smtClean="0"/>
              <a:t>Mapbox</a:t>
            </a:r>
            <a:r>
              <a:rPr lang="nb-NO" baseline="0" dirty="0" smtClean="0"/>
              <a:t> ligner veldig på det vi la frem der</a:t>
            </a:r>
            <a:r>
              <a:rPr lang="nb-NO" baseline="0" dirty="0" smtClean="0"/>
              <a:t>!</a:t>
            </a:r>
          </a:p>
          <a:p>
            <a:endParaRPr lang="nb-NO" baseline="0" dirty="0" smtClean="0"/>
          </a:p>
          <a:p>
            <a:r>
              <a:rPr lang="nb-NO" baseline="0" dirty="0" err="1" smtClean="0"/>
              <a:t>Mapbox</a:t>
            </a:r>
            <a:r>
              <a:rPr lang="nb-NO" baseline="0" dirty="0" smtClean="0"/>
              <a:t> mener at du typisk har nok detaljer ved zoom 14 til å kunne bruke helt til zoom 21, pikselering er jo ikke et problem!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0822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Man kan bare sette seg ned og begynne å style</a:t>
            </a:r>
            <a:r>
              <a:rPr lang="nb-NO" baseline="0" dirty="0" smtClean="0"/>
              <a:t> kart helt uten å importere data selv.</a:t>
            </a:r>
          </a:p>
          <a:p>
            <a:r>
              <a:rPr lang="nb-NO" baseline="0" dirty="0" smtClean="0"/>
              <a:t>Egne kilder -&gt; </a:t>
            </a:r>
            <a:r>
              <a:rPr lang="nb-NO" baseline="0" dirty="0" err="1" smtClean="0"/>
              <a:t>Mapbox</a:t>
            </a:r>
            <a:r>
              <a:rPr lang="nb-NO" baseline="0" dirty="0" smtClean="0"/>
              <a:t> Studio -&gt; </a:t>
            </a:r>
            <a:r>
              <a:rPr lang="nb-NO" baseline="0" dirty="0" err="1" smtClean="0"/>
              <a:t>vector</a:t>
            </a:r>
            <a:r>
              <a:rPr lang="nb-NO" baseline="0" dirty="0" smtClean="0"/>
              <a:t> Tiles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9192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Kom nylig ut på</a:t>
            </a:r>
            <a:r>
              <a:rPr lang="nb-NO" baseline="0" dirty="0" smtClean="0"/>
              <a:t> Windows også, var tidligere bare på kule Unix-</a:t>
            </a:r>
            <a:r>
              <a:rPr lang="nb-NO" baseline="0" dirty="0" err="1" smtClean="0"/>
              <a:t>platformer</a:t>
            </a:r>
            <a:endParaRPr lang="nb-NO" baseline="0" dirty="0" smtClean="0"/>
          </a:p>
          <a:p>
            <a:r>
              <a:rPr lang="nb-NO" baseline="0" dirty="0" smtClean="0"/>
              <a:t>Her ser dere «</a:t>
            </a:r>
            <a:r>
              <a:rPr lang="nb-NO" baseline="0" dirty="0" err="1" smtClean="0"/>
              <a:t>X</a:t>
            </a:r>
            <a:r>
              <a:rPr lang="nb-NO" baseline="0" dirty="0" smtClean="0"/>
              <a:t>-</a:t>
            </a:r>
            <a:r>
              <a:rPr lang="nb-NO" baseline="0" dirty="0" err="1" smtClean="0"/>
              <a:t>ray</a:t>
            </a:r>
            <a:r>
              <a:rPr lang="nb-NO" baseline="0" dirty="0" smtClean="0"/>
              <a:t>»-modusen som viser alle tilgjengelige data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4097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Blant de mange </a:t>
            </a:r>
            <a:r>
              <a:rPr lang="nb-NO" dirty="0" err="1" smtClean="0"/>
              <a:t>snasne</a:t>
            </a:r>
            <a:r>
              <a:rPr lang="nb-NO" dirty="0" smtClean="0"/>
              <a:t> triksene man kan gjøre med </a:t>
            </a:r>
            <a:r>
              <a:rPr lang="nb-NO" dirty="0" err="1" smtClean="0"/>
              <a:t>Mapbox</a:t>
            </a:r>
            <a:r>
              <a:rPr lang="nb-NO" dirty="0" smtClean="0"/>
              <a:t> GL er å legge inn video i kartet!</a:t>
            </a:r>
          </a:p>
          <a:p>
            <a:r>
              <a:rPr lang="nb-NO" dirty="0" smtClean="0"/>
              <a:t>Siden stilfilene ikke er kompatible, må de håndkodes</a:t>
            </a:r>
            <a:r>
              <a:rPr lang="nb-NO" baseline="0" dirty="0" smtClean="0"/>
              <a:t> med stilen fra </a:t>
            </a:r>
            <a:r>
              <a:rPr lang="nb-NO" baseline="0" dirty="0" err="1" smtClean="0"/>
              <a:t>Mapbox</a:t>
            </a:r>
            <a:r>
              <a:rPr lang="nb-NO" baseline="0" dirty="0" smtClean="0"/>
              <a:t> Studio som referanse…</a:t>
            </a:r>
          </a:p>
          <a:p>
            <a:r>
              <a:rPr lang="nb-NO" baseline="0" dirty="0" smtClean="0"/>
              <a:t>Da jeg jobbet med dette for noen måneder </a:t>
            </a:r>
            <a:r>
              <a:rPr lang="nb-NO" baseline="0" dirty="0" smtClean="0"/>
              <a:t>siden </a:t>
            </a:r>
            <a:r>
              <a:rPr lang="nb-NO" baseline="0" dirty="0" smtClean="0"/>
              <a:t>var det helt brukerfiendtlig, mye har skjedd siden da</a:t>
            </a:r>
            <a:r>
              <a:rPr lang="nb-NO" baseline="0" dirty="0" smtClean="0"/>
              <a:t>. (eksempler </a:t>
            </a:r>
            <a:r>
              <a:rPr lang="nb-NO" baseline="0" dirty="0" err="1" smtClean="0"/>
              <a:t>osv</a:t>
            </a:r>
            <a:r>
              <a:rPr lang="nb-NO" baseline="0" smtClean="0"/>
              <a:t>)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33216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Her har vi </a:t>
            </a:r>
            <a:r>
              <a:rPr lang="nb-NO" dirty="0" err="1" smtClean="0"/>
              <a:t>Mapbox</a:t>
            </a:r>
            <a:r>
              <a:rPr lang="nb-NO" dirty="0" smtClean="0"/>
              <a:t> sin offisielle skryte-GIF.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36927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Fordi </a:t>
            </a:r>
            <a:r>
              <a:rPr lang="nb-NO" dirty="0" err="1" smtClean="0"/>
              <a:t>Mapbox</a:t>
            </a:r>
            <a:r>
              <a:rPr lang="nb-NO" dirty="0" smtClean="0"/>
              <a:t> Studio var såpass </a:t>
            </a:r>
            <a:r>
              <a:rPr lang="nb-NO" dirty="0" err="1" smtClean="0"/>
              <a:t>flaky</a:t>
            </a:r>
            <a:r>
              <a:rPr lang="nb-NO" dirty="0" smtClean="0"/>
              <a:t> på datakilder, lykkes jeg ikke i første omgang med å sette opp våre faste </a:t>
            </a:r>
            <a:r>
              <a:rPr lang="nb-NO" dirty="0" err="1" smtClean="0"/>
              <a:t>PostGIS</a:t>
            </a:r>
            <a:r>
              <a:rPr lang="nb-NO" dirty="0" smtClean="0"/>
              <a:t>-baser. Brukte derfor N50-data.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92863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Her har jeg</a:t>
            </a:r>
            <a:r>
              <a:rPr lang="nb-NO" baseline="0" dirty="0" smtClean="0"/>
              <a:t> brukt data over flyplasser, jernbanelinjer/stasjoner, kommunegrenser og tettbygd strøk</a:t>
            </a:r>
          </a:p>
          <a:p>
            <a:r>
              <a:rPr lang="nb-NO" baseline="0" dirty="0" smtClean="0"/>
              <a:t>Kjører på Linux fordi det er kult.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85F2CF-94CC-401F-801A-B50DDBDFF26D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06412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50" y="1770868"/>
            <a:ext cx="6187500" cy="160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8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ute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innhold 5"/>
          <p:cNvSpPr>
            <a:spLocks noGrp="1"/>
          </p:cNvSpPr>
          <p:nvPr>
            <p:ph sz="quarter" idx="10"/>
          </p:nvPr>
        </p:nvSpPr>
        <p:spPr>
          <a:xfrm>
            <a:off x="467494" y="141685"/>
            <a:ext cx="8208962" cy="4482703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cxnSp>
        <p:nvCxnSpPr>
          <p:cNvPr id="5" name="Rett linje 4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7" name="Bild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960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627784" y="1653648"/>
            <a:ext cx="3888000" cy="858600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nb-NO" sz="2000" i="1" cap="none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indent="0" algn="ctr" defTabSz="457200">
              <a:spcBef>
                <a:spcPct val="20000"/>
              </a:spcBef>
              <a:buFont typeface="Arial"/>
            </a:pPr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2628000" y="2493504"/>
            <a:ext cx="3888000" cy="564300"/>
          </a:xfrm>
        </p:spPr>
        <p:txBody>
          <a:bodyPr vert="horz" lIns="0" tIns="0" rIns="0" bIns="0" rtlCol="0" anchor="ctr">
            <a:normAutofit/>
          </a:bodyPr>
          <a:lstStyle>
            <a:lvl1pPr marL="342900" indent="-342900" algn="ctr">
              <a:buNone/>
              <a:defRPr lang="nb-NO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</a:lstStyle>
          <a:p>
            <a:pPr marL="0" lvl="0" indent="0" algn="ctr" defTabSz="457200"/>
            <a:r>
              <a:rPr lang="nb-NO" smtClean="0"/>
              <a:t>Klikk for å redigere undertittelstil i malen</a:t>
            </a:r>
            <a:endParaRPr lang="nb-NO" dirty="0"/>
          </a:p>
        </p:txBody>
      </p:sp>
      <p:cxnSp>
        <p:nvCxnSpPr>
          <p:cNvPr id="5" name="Rett linje 4"/>
          <p:cNvCxnSpPr/>
          <p:nvPr userDrawn="1"/>
        </p:nvCxnSpPr>
        <p:spPr>
          <a:xfrm>
            <a:off x="2483768" y="1653648"/>
            <a:ext cx="0" cy="1404156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Rett linje 8"/>
          <p:cNvCxnSpPr/>
          <p:nvPr userDrawn="1"/>
        </p:nvCxnSpPr>
        <p:spPr>
          <a:xfrm>
            <a:off x="6660232" y="1653648"/>
            <a:ext cx="0" cy="1404156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" name="Rett linje 7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0" name="Bild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4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e bil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ilde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874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tt linje 4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Bild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05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v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7334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v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139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quarter" idx="10"/>
          </p:nvPr>
        </p:nvSpPr>
        <p:spPr>
          <a:xfrm>
            <a:off x="468314" y="1215000"/>
            <a:ext cx="8207375" cy="3348391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cxnSp>
        <p:nvCxnSpPr>
          <p:cNvPr id="6" name="Rett linje 5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7" name="Bild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360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 Symb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4809600" y="1787400"/>
            <a:ext cx="3888000" cy="858600"/>
          </a:xfrm>
        </p:spPr>
        <p:txBody>
          <a:bodyPr/>
          <a:lstStyle>
            <a:lvl1pPr algn="l">
              <a:defRPr sz="24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4809600" y="2643300"/>
            <a:ext cx="3888000" cy="564300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cxnSp>
        <p:nvCxnSpPr>
          <p:cNvPr id="10" name="Rett linje 9"/>
          <p:cNvCxnSpPr/>
          <p:nvPr userDrawn="1"/>
        </p:nvCxnSpPr>
        <p:spPr>
          <a:xfrm>
            <a:off x="4788024" y="1707654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 userDrawn="1"/>
        </p:nvCxnSpPr>
        <p:spPr>
          <a:xfrm>
            <a:off x="4788024" y="3273828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4" name="Bild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3489852"/>
            <a:ext cx="569449" cy="73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444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 Nork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4809600" y="1787400"/>
            <a:ext cx="3888000" cy="858600"/>
          </a:xfrm>
        </p:spPr>
        <p:txBody>
          <a:bodyPr/>
          <a:lstStyle>
            <a:lvl1pPr algn="l">
              <a:defRPr sz="24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4809600" y="2643300"/>
            <a:ext cx="3888000" cy="564300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cxnSp>
        <p:nvCxnSpPr>
          <p:cNvPr id="10" name="Rett linje 9"/>
          <p:cNvCxnSpPr/>
          <p:nvPr userDrawn="1"/>
        </p:nvCxnSpPr>
        <p:spPr>
          <a:xfrm>
            <a:off x="4788024" y="1707654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 userDrawn="1"/>
        </p:nvCxnSpPr>
        <p:spPr>
          <a:xfrm>
            <a:off x="4788024" y="3273828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5" name="Bild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803381" y="3455276"/>
            <a:ext cx="2194666" cy="56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nskap med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1"/>
          <p:cNvSpPr>
            <a:spLocks noGrp="1"/>
          </p:cNvSpPr>
          <p:nvPr>
            <p:ph type="ctrTitle"/>
          </p:nvPr>
        </p:nvSpPr>
        <p:spPr>
          <a:xfrm>
            <a:off x="2628216" y="1925623"/>
            <a:ext cx="3888000" cy="834238"/>
          </a:xfrm>
        </p:spPr>
        <p:txBody>
          <a:bodyPr>
            <a:normAutofit/>
          </a:bodyPr>
          <a:lstStyle>
            <a:lvl1pPr algn="l">
              <a:defRPr sz="2400">
                <a:solidFill>
                  <a:srgbClr val="000000"/>
                </a:solidFill>
                <a:latin typeface="Avenir LT Std 55 Roman" panose="020B0703020203020204" pitchFamily="34" charset="0"/>
              </a:defRPr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4" name="Undertittel 2"/>
          <p:cNvSpPr>
            <a:spLocks noGrp="1" noChangeAspect="1"/>
          </p:cNvSpPr>
          <p:nvPr>
            <p:ph type="subTitle" idx="1"/>
          </p:nvPr>
        </p:nvSpPr>
        <p:spPr>
          <a:xfrm>
            <a:off x="2628216" y="2757161"/>
            <a:ext cx="3888000" cy="47994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  <a:latin typeface="Avenir LT Std 55 Roman" panose="020B0703020203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cxnSp>
        <p:nvCxnSpPr>
          <p:cNvPr id="5" name="Rett linje 4"/>
          <p:cNvCxnSpPr/>
          <p:nvPr userDrawn="1"/>
        </p:nvCxnSpPr>
        <p:spPr>
          <a:xfrm>
            <a:off x="2606640" y="1925623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Rett linje 5"/>
          <p:cNvCxnSpPr/>
          <p:nvPr userDrawn="1"/>
        </p:nvCxnSpPr>
        <p:spPr>
          <a:xfrm>
            <a:off x="2606640" y="3237102"/>
            <a:ext cx="3888432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7" name="Bild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1629513"/>
            <a:ext cx="1736554" cy="1884474"/>
          </a:xfrm>
          <a:prstGeom prst="rect">
            <a:avLst/>
          </a:prstGeom>
        </p:spPr>
      </p:pic>
      <p:sp>
        <p:nvSpPr>
          <p:cNvPr id="8" name="Plassholder for bilde 5"/>
          <p:cNvSpPr>
            <a:spLocks noGrp="1"/>
          </p:cNvSpPr>
          <p:nvPr>
            <p:ph type="pic" sz="quarter" idx="10"/>
          </p:nvPr>
        </p:nvSpPr>
        <p:spPr>
          <a:xfrm>
            <a:off x="587443" y="1755197"/>
            <a:ext cx="1440507" cy="1692275"/>
          </a:xfrm>
        </p:spPr>
        <p:txBody>
          <a:bodyPr/>
          <a:lstStyle/>
          <a:p>
            <a:r>
              <a:rPr lang="nb-NO" smtClean="0"/>
              <a:t>Klikk ikonet for å legge til et bilde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0095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uten pun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quarter" idx="10"/>
          </p:nvPr>
        </p:nvSpPr>
        <p:spPr>
          <a:xfrm>
            <a:off x="468314" y="1215000"/>
            <a:ext cx="8207375" cy="3348019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cxnSp>
        <p:nvCxnSpPr>
          <p:cNvPr id="7" name="Rett linje 6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Bild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99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2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quarter" idx="10"/>
          </p:nvPr>
        </p:nvSpPr>
        <p:spPr>
          <a:xfrm>
            <a:off x="468314" y="1215000"/>
            <a:ext cx="3959671" cy="3348372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innhold 3"/>
          <p:cNvSpPr>
            <a:spLocks noGrp="1"/>
          </p:cNvSpPr>
          <p:nvPr>
            <p:ph sz="quarter" idx="11"/>
          </p:nvPr>
        </p:nvSpPr>
        <p:spPr>
          <a:xfrm>
            <a:off x="4716017" y="1215000"/>
            <a:ext cx="3959671" cy="3348372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cxnSp>
        <p:nvCxnSpPr>
          <p:cNvPr id="10" name="Rett linje 9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1" name="Bilde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1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3"/>
          <p:cNvSpPr>
            <a:spLocks noGrp="1"/>
          </p:cNvSpPr>
          <p:nvPr>
            <p:ph sz="quarter" idx="10"/>
          </p:nvPr>
        </p:nvSpPr>
        <p:spPr>
          <a:xfrm>
            <a:off x="468314" y="789552"/>
            <a:ext cx="3959671" cy="3780401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quarter" idx="11"/>
          </p:nvPr>
        </p:nvSpPr>
        <p:spPr>
          <a:xfrm>
            <a:off x="4716017" y="789571"/>
            <a:ext cx="3959671" cy="3780401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cxnSp>
        <p:nvCxnSpPr>
          <p:cNvPr id="7" name="Rett linje 6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8" name="Bild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4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nhold uten pun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3"/>
          <p:cNvSpPr>
            <a:spLocks noGrp="1"/>
          </p:cNvSpPr>
          <p:nvPr>
            <p:ph sz="quarter" idx="10"/>
          </p:nvPr>
        </p:nvSpPr>
        <p:spPr>
          <a:xfrm>
            <a:off x="468314" y="789552"/>
            <a:ext cx="3959671" cy="3780401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quarter" idx="11"/>
          </p:nvPr>
        </p:nvSpPr>
        <p:spPr>
          <a:xfrm>
            <a:off x="4716017" y="789571"/>
            <a:ext cx="3959671" cy="3780401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cxnSp>
        <p:nvCxnSpPr>
          <p:cNvPr id="7" name="Rett linje 6"/>
          <p:cNvCxnSpPr/>
          <p:nvPr userDrawn="1"/>
        </p:nvCxnSpPr>
        <p:spPr>
          <a:xfrm>
            <a:off x="467544" y="4731990"/>
            <a:ext cx="8219256" cy="0"/>
          </a:xfrm>
          <a:prstGeom prst="line">
            <a:avLst/>
          </a:prstGeom>
          <a:ln>
            <a:solidFill>
              <a:srgbClr val="51A026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8" name="Bild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637388" y="4814571"/>
            <a:ext cx="1113959" cy="2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6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F3F3F3"/>
            </a:gs>
            <a:gs pos="100000">
              <a:srgbClr val="CCCCCC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21500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8194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49" r:id="rId3"/>
    <p:sldLayoutId id="2147483661" r:id="rId4"/>
    <p:sldLayoutId id="2147483663" r:id="rId5"/>
    <p:sldLayoutId id="2147483652" r:id="rId6"/>
    <p:sldLayoutId id="2147483653" r:id="rId7"/>
    <p:sldLayoutId id="2147483654" r:id="rId8"/>
    <p:sldLayoutId id="2147483655" r:id="rId9"/>
    <p:sldLayoutId id="2147483660" r:id="rId10"/>
    <p:sldLayoutId id="2147483656" r:id="rId11"/>
    <p:sldLayoutId id="2147483662" r:id="rId12"/>
    <p:sldLayoutId id="2147483657" r:id="rId13"/>
    <p:sldLayoutId id="2147483658" r:id="rId14"/>
    <p:sldLayoutId id="2147483659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400" kern="1200" cap="all" baseline="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51A026"/>
        </a:buClr>
        <a:buFont typeface="Arial" pitchFamily="34" charset="0"/>
        <a:buChar char="•"/>
        <a:defRPr sz="2000" kern="120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51A026"/>
        </a:buClr>
        <a:buFont typeface="Arial" pitchFamily="34" charset="0"/>
        <a:buChar char="–"/>
        <a:defRPr sz="1800" kern="120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51A026"/>
        </a:buClr>
        <a:buFont typeface="Arial" pitchFamily="34" charset="0"/>
        <a:buChar char="•"/>
        <a:defRPr sz="1600" kern="120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51A026"/>
        </a:buClr>
        <a:buFont typeface="Arial" pitchFamily="34" charset="0"/>
        <a:buChar char="–"/>
        <a:defRPr sz="1400" kern="120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51A026"/>
        </a:buClr>
        <a:buFont typeface="Arial" pitchFamily="34" charset="0"/>
        <a:buChar char="»"/>
        <a:defRPr sz="1400" kern="1200">
          <a:solidFill>
            <a:schemeClr val="tx1">
              <a:lumMod val="95000"/>
              <a:lumOff val="5000"/>
            </a:schemeClr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 smtClean="0"/>
              <a:t>TileMill</a:t>
            </a:r>
            <a:r>
              <a:rPr lang="nb-NO" dirty="0" smtClean="0"/>
              <a:t> 2</a:t>
            </a:r>
            <a:r>
              <a:rPr lang="nb-NO" dirty="0"/>
              <a:t>, </a:t>
            </a:r>
            <a:r>
              <a:rPr lang="nb-NO" dirty="0" err="1"/>
              <a:t>Mapbox</a:t>
            </a:r>
            <a:r>
              <a:rPr lang="nb-NO" dirty="0"/>
              <a:t> GL - første </a:t>
            </a:r>
            <a:r>
              <a:rPr lang="nb-NO" dirty="0" smtClean="0"/>
              <a:t>erfaringer</a:t>
            </a:r>
            <a:endParaRPr lang="nb-NO" dirty="0"/>
          </a:p>
        </p:txBody>
      </p:sp>
      <p:sp>
        <p:nvSpPr>
          <p:cNvPr id="5" name="Undertit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8285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Egne data i </a:t>
            </a:r>
            <a:r>
              <a:rPr lang="nb-NO" sz="2400" kern="1200" cap="all" baseline="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Vector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Tiles – Gradvis Zoom</a:t>
            </a:r>
            <a:endParaRPr lang="nb-NO" dirty="0"/>
          </a:p>
        </p:txBody>
      </p:sp>
      <p:pic>
        <p:nvPicPr>
          <p:cNvPr id="6" name="Plassholder for innhold 5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44314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Egne data i </a:t>
            </a:r>
            <a:r>
              <a:rPr lang="nb-NO" sz="2400" kern="1200" cap="all" baseline="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Vector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Tiles – Gradvis Zoom</a:t>
            </a:r>
            <a:endParaRPr lang="nb-NO" dirty="0"/>
          </a:p>
        </p:txBody>
      </p:sp>
      <p:pic>
        <p:nvPicPr>
          <p:cNvPr id="10" name="Plassholder for innhold 9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124337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 data i </a:t>
            </a:r>
            <a:r>
              <a:rPr lang="nb-NO" dirty="0" err="1" smtClean="0"/>
              <a:t>Vector</a:t>
            </a:r>
            <a:r>
              <a:rPr lang="nb-NO" dirty="0" smtClean="0"/>
              <a:t> tiles 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– Gradvis Zoom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122367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 data i </a:t>
            </a:r>
            <a:r>
              <a:rPr lang="nb-NO" dirty="0" err="1" smtClean="0"/>
              <a:t>Vector</a:t>
            </a:r>
            <a:r>
              <a:rPr lang="nb-NO" dirty="0" smtClean="0"/>
              <a:t> tiles 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– Gradvis Zoom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4925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</a:t>
            </a:r>
            <a:r>
              <a:rPr lang="nb-NO" baseline="0" dirty="0" smtClean="0"/>
              <a:t> Data i </a:t>
            </a:r>
            <a:r>
              <a:rPr lang="nb-NO" baseline="0" dirty="0" err="1" smtClean="0"/>
              <a:t>Vector</a:t>
            </a:r>
            <a:r>
              <a:rPr lang="nb-NO" baseline="0" dirty="0" smtClean="0"/>
              <a:t> Tiles 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– Gradvis Zoom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20990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 data i </a:t>
            </a:r>
            <a:r>
              <a:rPr lang="nb-NO" dirty="0" err="1" smtClean="0"/>
              <a:t>vector</a:t>
            </a:r>
            <a:r>
              <a:rPr lang="nb-NO" dirty="0" smtClean="0"/>
              <a:t> tiles – Rotasjon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417430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 data i </a:t>
            </a:r>
            <a:r>
              <a:rPr lang="nb-NO" dirty="0" err="1" smtClean="0"/>
              <a:t>vector</a:t>
            </a:r>
            <a:r>
              <a:rPr lang="nb-NO" dirty="0" smtClean="0"/>
              <a:t> tiles - Rotasjon</a:t>
            </a:r>
            <a:endParaRPr lang="nb-NO" dirty="0"/>
          </a:p>
        </p:txBody>
      </p:sp>
      <p:pic>
        <p:nvPicPr>
          <p:cNvPr id="5" name="Plassholder for innhold 4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302969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Konklusjon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smtClean="0"/>
              <a:t>Spennende teknologi!</a:t>
            </a:r>
          </a:p>
          <a:p>
            <a:r>
              <a:rPr lang="nb-NO" dirty="0" smtClean="0"/>
              <a:t>Fortsatt umodent</a:t>
            </a:r>
          </a:p>
          <a:p>
            <a:r>
              <a:rPr lang="nb-NO" dirty="0" smtClean="0"/>
              <a:t>Muligheter for å tilpasse til eget bruk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63301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522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Bakgrunn</a:t>
            </a:r>
            <a:endParaRPr lang="nb-NO" dirty="0"/>
          </a:p>
        </p:txBody>
      </p:sp>
      <p:sp>
        <p:nvSpPr>
          <p:cNvPr id="5" name="Plassholder for innhold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utvikler mye</a:t>
            </a:r>
            <a:r>
              <a:rPr lang="nb-NO" baseline="0" dirty="0" smtClean="0"/>
              <a:t> spennende</a:t>
            </a:r>
          </a:p>
          <a:p>
            <a:r>
              <a:rPr lang="nb-NO" baseline="0" dirty="0" smtClean="0"/>
              <a:t>Bygger på OSM + satellitt</a:t>
            </a:r>
          </a:p>
          <a:p>
            <a:r>
              <a:rPr lang="nb-NO" baseline="0" dirty="0" smtClean="0"/>
              <a:t>Det meste er </a:t>
            </a:r>
            <a:r>
              <a:rPr lang="nb-NO" baseline="0" dirty="0" err="1" smtClean="0"/>
              <a:t>open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source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3113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</a:t>
            </a:r>
            <a:r>
              <a:rPr lang="nb-NO" dirty="0" err="1" smtClean="0"/>
              <a:t>Vector</a:t>
            </a:r>
            <a:r>
              <a:rPr lang="nb-NO" baseline="0" dirty="0" smtClean="0"/>
              <a:t> Tiles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smtClean="0"/>
              <a:t>Google </a:t>
            </a:r>
            <a:r>
              <a:rPr lang="nb-NO" dirty="0" err="1" smtClean="0"/>
              <a:t>Protocol</a:t>
            </a:r>
            <a:r>
              <a:rPr lang="nb-NO" dirty="0" smtClean="0"/>
              <a:t> Buffers</a:t>
            </a:r>
          </a:p>
          <a:p>
            <a:r>
              <a:rPr lang="nb-NO" dirty="0" smtClean="0"/>
              <a:t>Datastruktur tett på </a:t>
            </a:r>
            <a:r>
              <a:rPr lang="nb-NO" dirty="0" err="1" smtClean="0"/>
              <a:t>Mapnik-renderen</a:t>
            </a:r>
            <a:endParaRPr lang="nb-NO" dirty="0" smtClean="0"/>
          </a:p>
          <a:p>
            <a:pPr lvl="1"/>
            <a:r>
              <a:rPr lang="nb-NO" dirty="0" smtClean="0"/>
              <a:t>Kun Web-</a:t>
            </a:r>
            <a:r>
              <a:rPr lang="nb-NO" dirty="0" err="1" smtClean="0"/>
              <a:t>mercator</a:t>
            </a:r>
            <a:endParaRPr lang="nb-NO" dirty="0" smtClean="0"/>
          </a:p>
          <a:p>
            <a:pPr lvl="1"/>
            <a:r>
              <a:rPr lang="nb-NO" dirty="0" smtClean="0"/>
              <a:t>Koordinater relative til tile</a:t>
            </a:r>
          </a:p>
          <a:p>
            <a:pPr lvl="1"/>
            <a:r>
              <a:rPr lang="nb-NO" dirty="0" smtClean="0"/>
              <a:t>Stier lagres som deltaer til forrige punkt</a:t>
            </a:r>
          </a:p>
          <a:p>
            <a:r>
              <a:rPr lang="nb-NO" dirty="0" smtClean="0"/>
              <a:t>Stil er uavhengig av </a:t>
            </a:r>
            <a:r>
              <a:rPr lang="nb-NO" dirty="0" smtClean="0"/>
              <a:t>data</a:t>
            </a:r>
          </a:p>
          <a:p>
            <a:r>
              <a:rPr lang="nb-NO" dirty="0" smtClean="0"/>
              <a:t>10-25% av størrelsen til raster-tiles</a:t>
            </a:r>
          </a:p>
          <a:p>
            <a:r>
              <a:rPr lang="nb-NO" dirty="0" smtClean="0"/>
              <a:t>Trenger ikke generere tiles for alle zoom-nivå</a:t>
            </a:r>
            <a:endParaRPr lang="nb-NO" dirty="0" smtClean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9589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Studio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err="1" smtClean="0"/>
              <a:t>Née</a:t>
            </a:r>
            <a:r>
              <a:rPr lang="nb-NO" dirty="0" smtClean="0"/>
              <a:t> </a:t>
            </a:r>
            <a:r>
              <a:rPr lang="nb-NO" dirty="0" err="1" smtClean="0"/>
              <a:t>TileMill</a:t>
            </a:r>
            <a:r>
              <a:rPr lang="nb-NO" dirty="0" smtClean="0"/>
              <a:t> 2 – Sterkere </a:t>
            </a:r>
            <a:r>
              <a:rPr lang="nb-NO" dirty="0" err="1" smtClean="0"/>
              <a:t>Mapbox-branding</a:t>
            </a:r>
            <a:endParaRPr lang="nb-NO" dirty="0" smtClean="0"/>
          </a:p>
          <a:p>
            <a:r>
              <a:rPr lang="nb-NO" dirty="0" smtClean="0"/>
              <a:t>Vektordatakilder:</a:t>
            </a:r>
          </a:p>
          <a:p>
            <a:pPr lvl="1"/>
            <a:r>
              <a:rPr lang="nb-NO" dirty="0" smtClean="0"/>
              <a:t>Egne kilder (</a:t>
            </a:r>
            <a:r>
              <a:rPr lang="nb-NO" dirty="0" err="1" smtClean="0"/>
              <a:t>PostGIS</a:t>
            </a:r>
            <a:r>
              <a:rPr lang="nb-NO" dirty="0" smtClean="0"/>
              <a:t>, </a:t>
            </a:r>
            <a:r>
              <a:rPr lang="nb-NO" dirty="0" err="1" smtClean="0"/>
              <a:t>shp</a:t>
            </a:r>
            <a:r>
              <a:rPr lang="nb-NO" dirty="0" smtClean="0"/>
              <a:t>, etc.) – som før</a:t>
            </a:r>
          </a:p>
          <a:p>
            <a:pPr lvl="1"/>
            <a:r>
              <a:rPr lang="nb-NO" dirty="0" smtClean="0"/>
              <a:t>Inkludert </a:t>
            </a:r>
            <a:r>
              <a:rPr lang="nb-NO" dirty="0" err="1" smtClean="0"/>
              <a:t>vector</a:t>
            </a:r>
            <a:r>
              <a:rPr lang="nb-NO" dirty="0" smtClean="0"/>
              <a:t> tiles av hele verden fra OSM</a:t>
            </a:r>
          </a:p>
          <a:p>
            <a:r>
              <a:rPr lang="nb-NO" dirty="0" err="1" smtClean="0"/>
              <a:t>CartoCSS</a:t>
            </a:r>
            <a:r>
              <a:rPr lang="nb-NO" dirty="0" smtClean="0"/>
              <a:t> for styling, </a:t>
            </a:r>
            <a:r>
              <a:rPr lang="nb-NO" dirty="0" err="1" smtClean="0"/>
              <a:t>rendring</a:t>
            </a:r>
            <a:r>
              <a:rPr lang="nb-NO" dirty="0" smtClean="0"/>
              <a:t> med lokal </a:t>
            </a:r>
            <a:r>
              <a:rPr lang="nb-NO" dirty="0" err="1" smtClean="0"/>
              <a:t>Mapnik</a:t>
            </a:r>
            <a:endParaRPr lang="nb-NO" dirty="0" smtClean="0"/>
          </a:p>
          <a:p>
            <a:r>
              <a:rPr lang="nb-NO" dirty="0" smtClean="0"/>
              <a:t>Output:</a:t>
            </a:r>
          </a:p>
          <a:p>
            <a:pPr lvl="1"/>
            <a:r>
              <a:rPr lang="nb-NO" dirty="0" smtClean="0"/>
              <a:t>Stilfiler til </a:t>
            </a:r>
            <a:r>
              <a:rPr lang="nb-NO" dirty="0" err="1" smtClean="0"/>
              <a:t>Mapnik-rendring</a:t>
            </a:r>
            <a:r>
              <a:rPr lang="nb-NO" dirty="0" smtClean="0"/>
              <a:t> (</a:t>
            </a:r>
            <a:r>
              <a:rPr lang="nb-NO" dirty="0" err="1" smtClean="0"/>
              <a:t>Mapbox-hosted</a:t>
            </a:r>
            <a:r>
              <a:rPr lang="nb-NO" dirty="0" smtClean="0"/>
              <a:t>)</a:t>
            </a:r>
          </a:p>
          <a:p>
            <a:pPr lvl="1"/>
            <a:r>
              <a:rPr lang="nb-NO" dirty="0" err="1" smtClean="0"/>
              <a:t>MBTiles</a:t>
            </a:r>
            <a:r>
              <a:rPr lang="nb-NO" dirty="0" smtClean="0"/>
              <a:t> med raster (Ferdig </a:t>
            </a:r>
            <a:r>
              <a:rPr lang="nb-NO" dirty="0" err="1" smtClean="0"/>
              <a:t>rendret</a:t>
            </a:r>
            <a:r>
              <a:rPr lang="nb-NO" dirty="0" smtClean="0"/>
              <a:t>, som </a:t>
            </a:r>
            <a:r>
              <a:rPr lang="nb-NO" dirty="0" err="1" smtClean="0"/>
              <a:t>TileMill</a:t>
            </a:r>
            <a:r>
              <a:rPr lang="nb-NO" baseline="0" dirty="0" smtClean="0"/>
              <a:t> 1</a:t>
            </a:r>
            <a:r>
              <a:rPr lang="nb-NO" dirty="0" smtClean="0"/>
              <a:t>)</a:t>
            </a:r>
          </a:p>
          <a:p>
            <a:pPr lvl="1"/>
            <a:r>
              <a:rPr lang="nb-NO" dirty="0" err="1" smtClean="0"/>
              <a:t>MBTiles</a:t>
            </a:r>
            <a:r>
              <a:rPr lang="nb-NO" dirty="0" smtClean="0"/>
              <a:t> med </a:t>
            </a:r>
            <a:r>
              <a:rPr lang="nb-NO" dirty="0" err="1" smtClean="0"/>
              <a:t>vector</a:t>
            </a:r>
            <a:r>
              <a:rPr lang="nb-NO" dirty="0" smtClean="0"/>
              <a:t>-tiles fra egne kilder (til </a:t>
            </a:r>
            <a:r>
              <a:rPr lang="nb-NO" dirty="0" err="1" smtClean="0"/>
              <a:t>Mapbox</a:t>
            </a:r>
            <a:r>
              <a:rPr lang="nb-NO" dirty="0" smtClean="0"/>
              <a:t> GL/hosting)</a:t>
            </a:r>
          </a:p>
        </p:txBody>
      </p:sp>
    </p:spTree>
    <p:extLst>
      <p:ext uri="{BB962C8B-B14F-4D97-AF65-F5344CB8AC3E}">
        <p14:creationId xmlns:p14="http://schemas.microsoft.com/office/powerpoint/2010/main" val="20901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Studio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937" y="1214438"/>
            <a:ext cx="5662127" cy="3349625"/>
          </a:xfrm>
        </p:spPr>
      </p:pic>
    </p:spTree>
    <p:extLst>
      <p:ext uri="{BB962C8B-B14F-4D97-AF65-F5344CB8AC3E}">
        <p14:creationId xmlns:p14="http://schemas.microsoft.com/office/powerpoint/2010/main" val="371378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GL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smtClean="0"/>
              <a:t>Hardware-akselerert rendering </a:t>
            </a:r>
            <a:r>
              <a:rPr lang="nb-NO" dirty="0"/>
              <a:t>(</a:t>
            </a:r>
            <a:r>
              <a:rPr lang="nb-NO" dirty="0" err="1"/>
              <a:t>OpenGL</a:t>
            </a:r>
            <a:r>
              <a:rPr lang="nb-NO" dirty="0"/>
              <a:t>) </a:t>
            </a:r>
            <a:r>
              <a:rPr lang="nb-NO" dirty="0" smtClean="0"/>
              <a:t>med </a:t>
            </a:r>
            <a:r>
              <a:rPr lang="nb-NO" dirty="0"/>
              <a:t>zoom, rotasjon etc</a:t>
            </a:r>
            <a:r>
              <a:rPr lang="nb-NO" dirty="0" smtClean="0"/>
              <a:t>.</a:t>
            </a:r>
          </a:p>
          <a:p>
            <a:r>
              <a:rPr lang="nb-NO" dirty="0" smtClean="0"/>
              <a:t>Nettlesere,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iOS</a:t>
            </a:r>
            <a:r>
              <a:rPr lang="nb-NO" baseline="0" dirty="0" smtClean="0"/>
              <a:t>, Mac, Linux</a:t>
            </a:r>
          </a:p>
          <a:p>
            <a:pPr lvl="1"/>
            <a:r>
              <a:rPr lang="nb-NO" dirty="0" smtClean="0"/>
              <a:t>Snart </a:t>
            </a:r>
            <a:r>
              <a:rPr lang="nb-NO" dirty="0" err="1" smtClean="0"/>
              <a:t>Android</a:t>
            </a:r>
            <a:r>
              <a:rPr lang="nb-NO" dirty="0" smtClean="0"/>
              <a:t>, Windows</a:t>
            </a:r>
            <a:r>
              <a:rPr lang="nb-NO" baseline="0" dirty="0" smtClean="0"/>
              <a:t> ikke hipt nok</a:t>
            </a:r>
          </a:p>
          <a:p>
            <a:r>
              <a:rPr lang="nb-NO" dirty="0" smtClean="0"/>
              <a:t>Stilfiler ikke kompatible med </a:t>
            </a:r>
            <a:r>
              <a:rPr lang="nb-NO" dirty="0" err="1" smtClean="0"/>
              <a:t>CartoCSS</a:t>
            </a:r>
            <a:r>
              <a:rPr lang="nb-NO" dirty="0" smtClean="0"/>
              <a:t>/</a:t>
            </a:r>
            <a:r>
              <a:rPr lang="nb-NO" dirty="0" err="1" smtClean="0"/>
              <a:t>Mapbox</a:t>
            </a:r>
            <a:r>
              <a:rPr lang="nb-NO" dirty="0" smtClean="0"/>
              <a:t> Studio(!)</a:t>
            </a:r>
          </a:p>
          <a:p>
            <a:pPr lvl="1"/>
            <a:r>
              <a:rPr lang="nb-NO" dirty="0" smtClean="0"/>
              <a:t>Eget JSON-format, nært koblet til denne </a:t>
            </a:r>
            <a:r>
              <a:rPr lang="nb-NO" dirty="0" err="1" smtClean="0"/>
              <a:t>renderen</a:t>
            </a:r>
            <a:endParaRPr lang="nb-NO" dirty="0" smtClean="0"/>
          </a:p>
          <a:p>
            <a:pPr lvl="1"/>
            <a:r>
              <a:rPr lang="nb-NO" dirty="0" smtClean="0"/>
              <a:t>Skal komme direkte støtte i </a:t>
            </a:r>
            <a:r>
              <a:rPr lang="nb-NO" dirty="0" err="1" smtClean="0"/>
              <a:t>Mapbox</a:t>
            </a:r>
            <a:r>
              <a:rPr lang="nb-NO" dirty="0" smtClean="0"/>
              <a:t> Studio etterhvert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701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Mapbox</a:t>
            </a:r>
            <a:r>
              <a:rPr lang="nb-NO" dirty="0" smtClean="0"/>
              <a:t> GL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5" y="1214438"/>
            <a:ext cx="6699250" cy="3349625"/>
          </a:xfrm>
        </p:spPr>
      </p:pic>
    </p:spTree>
    <p:extLst>
      <p:ext uri="{BB962C8B-B14F-4D97-AF65-F5344CB8AC3E}">
        <p14:creationId xmlns:p14="http://schemas.microsoft.com/office/powerpoint/2010/main" val="310056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Egne</a:t>
            </a:r>
            <a:r>
              <a:rPr lang="nb-NO" baseline="0" dirty="0" smtClean="0"/>
              <a:t> data i </a:t>
            </a:r>
            <a:r>
              <a:rPr lang="nb-NO" baseline="0" dirty="0" err="1" smtClean="0"/>
              <a:t>Vector</a:t>
            </a:r>
            <a:r>
              <a:rPr lang="nb-NO" baseline="0" dirty="0" smtClean="0"/>
              <a:t> Tiles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b-NO" dirty="0" smtClean="0"/>
              <a:t>Laster kilder inn i </a:t>
            </a:r>
            <a:r>
              <a:rPr lang="nb-NO" dirty="0" err="1" smtClean="0"/>
              <a:t>Mapbox</a:t>
            </a:r>
            <a:r>
              <a:rPr lang="nb-NO" dirty="0" smtClean="0"/>
              <a:t> Studio, eksporterer</a:t>
            </a:r>
          </a:p>
          <a:p>
            <a:pPr lvl="1"/>
            <a:r>
              <a:rPr lang="nb-NO" dirty="0" smtClean="0"/>
              <a:t>Noe </a:t>
            </a:r>
            <a:r>
              <a:rPr lang="nb-NO" dirty="0"/>
              <a:t>umodent </a:t>
            </a:r>
            <a:r>
              <a:rPr lang="nb-NO" dirty="0" smtClean="0"/>
              <a:t>og lite </a:t>
            </a:r>
            <a:r>
              <a:rPr lang="nb-NO" dirty="0" smtClean="0"/>
              <a:t>robust, lite </a:t>
            </a:r>
            <a:r>
              <a:rPr lang="nb-NO" dirty="0" smtClean="0"/>
              <a:t>egnet for automatiske </a:t>
            </a:r>
            <a:r>
              <a:rPr lang="nb-NO" dirty="0" smtClean="0"/>
              <a:t>prosesser</a:t>
            </a:r>
          </a:p>
          <a:p>
            <a:pPr lvl="1"/>
            <a:r>
              <a:rPr lang="nb-NO" dirty="0" smtClean="0"/>
              <a:t>Finnes egne kommandolinjeverktøy for eksport</a:t>
            </a:r>
            <a:endParaRPr lang="nb-NO" dirty="0" smtClean="0"/>
          </a:p>
          <a:p>
            <a:r>
              <a:rPr lang="nb-NO" dirty="0" smtClean="0"/>
              <a:t>Hosting </a:t>
            </a:r>
            <a:r>
              <a:rPr lang="nb-NO" dirty="0" smtClean="0"/>
              <a:t>i </a:t>
            </a:r>
            <a:r>
              <a:rPr lang="nb-NO" dirty="0" err="1" smtClean="0"/>
              <a:t>MapBox</a:t>
            </a:r>
            <a:r>
              <a:rPr lang="nb-NO" dirty="0" smtClean="0"/>
              <a:t>-skyen</a:t>
            </a:r>
          </a:p>
          <a:p>
            <a:pPr lvl="1"/>
            <a:r>
              <a:rPr lang="nb-NO" dirty="0" smtClean="0"/>
              <a:t>Kan også starte egen server med litt mer </a:t>
            </a:r>
            <a:r>
              <a:rPr lang="nb-NO" dirty="0" smtClean="0"/>
              <a:t>mekk</a:t>
            </a:r>
          </a:p>
          <a:p>
            <a:r>
              <a:rPr lang="nb-NO" dirty="0" err="1" smtClean="0"/>
              <a:t>Specen</a:t>
            </a:r>
            <a:r>
              <a:rPr lang="nb-NO" dirty="0" smtClean="0"/>
              <a:t> er åpen, men ikke helt ferdig</a:t>
            </a:r>
          </a:p>
          <a:p>
            <a:pPr lvl="1"/>
            <a:r>
              <a:rPr lang="nb-NO" dirty="0" smtClean="0"/>
              <a:t>De håper på input og </a:t>
            </a:r>
            <a:r>
              <a:rPr lang="nb-NO" dirty="0" err="1" smtClean="0"/>
              <a:t>use</a:t>
            </a:r>
            <a:r>
              <a:rPr lang="nb-NO" dirty="0" smtClean="0"/>
              <a:t> cases</a:t>
            </a:r>
            <a:endParaRPr lang="nb-NO" dirty="0" smtClean="0"/>
          </a:p>
        </p:txBody>
      </p:sp>
    </p:spTree>
    <p:extLst>
      <p:ext uri="{BB962C8B-B14F-4D97-AF65-F5344CB8AC3E}">
        <p14:creationId xmlns:p14="http://schemas.microsoft.com/office/powerpoint/2010/main" val="55457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Egne data i </a:t>
            </a:r>
            <a:r>
              <a:rPr lang="nb-NO" sz="2400" kern="1200" cap="all" baseline="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Vector</a:t>
            </a:r>
            <a:r>
              <a:rPr lang="nb-NO" sz="2400" kern="1200" cap="all" baseline="0" dirty="0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 Tiles - </a:t>
            </a:r>
            <a:r>
              <a:rPr lang="nb-NO" sz="2400" kern="1200" cap="all" baseline="0" dirty="0" err="1" smtClean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Arial" pitchFamily="34" charset="0"/>
                <a:ea typeface="+mj-ea"/>
                <a:cs typeface="Arial" pitchFamily="34" charset="0"/>
              </a:rPr>
              <a:t>OVersikt</a:t>
            </a:r>
            <a:endParaRPr lang="nb-NO" dirty="0"/>
          </a:p>
        </p:txBody>
      </p:sp>
      <p:pic>
        <p:nvPicPr>
          <p:cNvPr id="4" name="Plassholder for innhold 3"/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554" y="1214438"/>
            <a:ext cx="4360892" cy="3349625"/>
          </a:xfrm>
        </p:spPr>
      </p:pic>
    </p:spTree>
    <p:extLst>
      <p:ext uri="{BB962C8B-B14F-4D97-AF65-F5344CB8AC3E}">
        <p14:creationId xmlns:p14="http://schemas.microsoft.com/office/powerpoint/2010/main" val="14061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vart Norkart (4-3) 2">
  <a:themeElements>
    <a:clrScheme name="Norkart">
      <a:dk1>
        <a:srgbClr val="0C0C0C"/>
      </a:dk1>
      <a:lt1>
        <a:srgbClr val="F2F2F2"/>
      </a:lt1>
      <a:dk2>
        <a:srgbClr val="51A026"/>
      </a:dk2>
      <a:lt2>
        <a:srgbClr val="F2F2F2"/>
      </a:lt2>
      <a:accent1>
        <a:srgbClr val="41801E"/>
      </a:accent1>
      <a:accent2>
        <a:srgbClr val="7F7F7F"/>
      </a:accent2>
      <a:accent3>
        <a:srgbClr val="97D700"/>
      </a:accent3>
      <a:accent4>
        <a:srgbClr val="D8D8D8"/>
      </a:accent4>
      <a:accent5>
        <a:srgbClr val="344C00"/>
      </a:accent5>
      <a:accent6>
        <a:srgbClr val="E5FFAB"/>
      </a:accent6>
      <a:hlink>
        <a:srgbClr val="51A026"/>
      </a:hlink>
      <a:folHlink>
        <a:srgbClr val="97D7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2" id="{2F5D9A8F-2BD6-401B-A99A-33E13A90BC54}" vid="{34FBBE91-6EC8-49B1-A9B5-959CE6C1112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Hvit Norkart (16-9)</Template>
  <TotalTime>373</TotalTime>
  <Words>639</Words>
  <Application>Microsoft Office PowerPoint</Application>
  <PresentationFormat>Skjermfremvisning (16:9)</PresentationFormat>
  <Paragraphs>90</Paragraphs>
  <Slides>18</Slides>
  <Notes>18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18</vt:i4>
      </vt:variant>
    </vt:vector>
  </HeadingPairs>
  <TitlesOfParts>
    <vt:vector size="22" baseType="lpstr">
      <vt:lpstr>Arial</vt:lpstr>
      <vt:lpstr>Avenir LT Std 55 Roman</vt:lpstr>
      <vt:lpstr>Calibri</vt:lpstr>
      <vt:lpstr>Svart Norkart (4-3) 2</vt:lpstr>
      <vt:lpstr>TileMill 2, Mapbox GL - første erfaringer</vt:lpstr>
      <vt:lpstr>Bakgrunn</vt:lpstr>
      <vt:lpstr>Mapbox Vector Tiles</vt:lpstr>
      <vt:lpstr>MapBox Studio</vt:lpstr>
      <vt:lpstr>MApBox Studio</vt:lpstr>
      <vt:lpstr>Mapbox GL</vt:lpstr>
      <vt:lpstr>Mapbox GL</vt:lpstr>
      <vt:lpstr>Egne data i Vector Tiles</vt:lpstr>
      <vt:lpstr>Egne data i Vector Tiles - OVersikt</vt:lpstr>
      <vt:lpstr>Egne data i Vector Tiles – Gradvis Zoom</vt:lpstr>
      <vt:lpstr>Egne data i Vector Tiles – Gradvis Zoom</vt:lpstr>
      <vt:lpstr>Egne data i Vector tiles – Gradvis Zoom</vt:lpstr>
      <vt:lpstr>Egne data i Vector tiles – Gradvis Zoom</vt:lpstr>
      <vt:lpstr>Egne Data i Vector Tiles – Gradvis Zoom</vt:lpstr>
      <vt:lpstr>Egne data i vector tiles – Rotasjon</vt:lpstr>
      <vt:lpstr>Egne data i vector tiles - Rotasjon</vt:lpstr>
      <vt:lpstr>Konklusjon</vt:lpstr>
      <vt:lpstr>PowerPoint-presentasjon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Robert Nordan</dc:creator>
  <cp:lastModifiedBy>Robert Nordan</cp:lastModifiedBy>
  <cp:revision>15</cp:revision>
  <cp:lastPrinted>2014-09-16T13:08:23Z</cp:lastPrinted>
  <dcterms:created xsi:type="dcterms:W3CDTF">2014-09-05T07:57:58Z</dcterms:created>
  <dcterms:modified xsi:type="dcterms:W3CDTF">2014-09-16T13:10:29Z</dcterms:modified>
</cp:coreProperties>
</file>

<file path=docProps/thumbnail.jpeg>
</file>